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195342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83488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946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261278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328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264764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36701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91974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18531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F135D5-0AD8-446A-8DA8-CD42001285D1}"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9555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F135D5-0AD8-446A-8DA8-CD42001285D1}"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428633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6F135D5-0AD8-446A-8DA8-CD42001285D1}" type="datetimeFigureOut">
              <a:rPr lang="es-MX" smtClean="0"/>
              <a:t>27/08/2021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78059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F135D5-0AD8-446A-8DA8-CD42001285D1}" type="datetimeFigureOut">
              <a:rPr lang="es-MX" smtClean="0"/>
              <a:t>27/08/2021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8740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135D5-0AD8-446A-8DA8-CD42001285D1}" type="datetimeFigureOut">
              <a:rPr lang="es-MX" smtClean="0"/>
              <a:t>27/08/2021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53819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F135D5-0AD8-446A-8DA8-CD42001285D1}"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7322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F135D5-0AD8-446A-8DA8-CD42001285D1}"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53D6B4-26BE-408A-BE4E-5FB547FB0148}" type="slidenum">
              <a:rPr lang="es-MX" smtClean="0"/>
              <a:t>‹Nº›</a:t>
            </a:fld>
            <a:endParaRPr lang="es-MX"/>
          </a:p>
        </p:txBody>
      </p:sp>
    </p:spTree>
    <p:extLst>
      <p:ext uri="{BB962C8B-B14F-4D97-AF65-F5344CB8AC3E}">
        <p14:creationId xmlns:p14="http://schemas.microsoft.com/office/powerpoint/2010/main" val="150226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F135D5-0AD8-446A-8DA8-CD42001285D1}" type="datetimeFigureOut">
              <a:rPr lang="es-MX" smtClean="0"/>
              <a:t>27/08/2021</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353D6B4-26BE-408A-BE4E-5FB547FB0148}" type="slidenum">
              <a:rPr lang="es-MX" smtClean="0"/>
              <a:t>‹Nº›</a:t>
            </a:fld>
            <a:endParaRPr lang="es-MX"/>
          </a:p>
        </p:txBody>
      </p:sp>
    </p:spTree>
    <p:extLst>
      <p:ext uri="{BB962C8B-B14F-4D97-AF65-F5344CB8AC3E}">
        <p14:creationId xmlns:p14="http://schemas.microsoft.com/office/powerpoint/2010/main" val="2113995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lassroom.google.com/"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google.com/edu/classroom/answer/6118412?hl=es" TargetMode="External"/><Relationship Id="rId2" Type="http://schemas.openxmlformats.org/officeDocument/2006/relationships/hyperlink" Target="http://classroom.goog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539552" y="260648"/>
            <a:ext cx="7772400" cy="1470025"/>
          </a:xfrm>
        </p:spPr>
        <p:txBody>
          <a:bodyPr/>
          <a:lstStyle/>
          <a:p>
            <a:r>
              <a:rPr lang="es-MX" dirty="0"/>
              <a:t>ESCUELA SECUNDARIA TÉCNICA No 44 “ACAMAPICHTLI”</a:t>
            </a:r>
          </a:p>
        </p:txBody>
      </p:sp>
      <p:sp>
        <p:nvSpPr>
          <p:cNvPr id="3" name="2 Subtítulo"/>
          <p:cNvSpPr>
            <a:spLocks noGrp="1"/>
          </p:cNvSpPr>
          <p:nvPr>
            <p:ph type="subTitle" idx="1"/>
          </p:nvPr>
        </p:nvSpPr>
        <p:spPr>
          <a:xfrm>
            <a:off x="4860032" y="1700808"/>
            <a:ext cx="3816424" cy="4869160"/>
          </a:xfrm>
        </p:spPr>
        <p:txBody>
          <a:bodyPr>
            <a:normAutofit/>
          </a:bodyPr>
          <a:lstStyle/>
          <a:p>
            <a:r>
              <a:rPr lang="es-MX" dirty="0">
                <a:solidFill>
                  <a:schemeClr val="bg1"/>
                </a:solidFill>
              </a:rPr>
              <a:t>Reunión, directivos, docentes, alumnos y padres de familia</a:t>
            </a:r>
          </a:p>
          <a:p>
            <a:endParaRPr lang="es-MX" dirty="0">
              <a:solidFill>
                <a:schemeClr val="bg1"/>
              </a:solidFill>
            </a:endParaRPr>
          </a:p>
          <a:p>
            <a:r>
              <a:rPr lang="es-MX" dirty="0">
                <a:solidFill>
                  <a:schemeClr val="bg1"/>
                </a:solidFill>
              </a:rPr>
              <a:t>“Acompañamiento educativo, corresponsabilidad  </a:t>
            </a:r>
          </a:p>
          <a:p>
            <a:r>
              <a:rPr lang="es-MX" dirty="0">
                <a:solidFill>
                  <a:schemeClr val="bg1"/>
                </a:solidFill>
              </a:rPr>
              <a:t>escuela-alumno-padres de familia”</a:t>
            </a:r>
          </a:p>
        </p:txBody>
      </p:sp>
      <p:pic>
        <p:nvPicPr>
          <p:cNvPr id="1026" name="Picture 2" descr="Privacidad en el Classroom, ¿como afecta a los alum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12" y="2132856"/>
            <a:ext cx="4194396" cy="41490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96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B9047F-7764-46AC-BFEE-FA3DDE7AB89B}"/>
              </a:ext>
            </a:extLst>
          </p:cNvPr>
          <p:cNvSpPr>
            <a:spLocks noGrp="1"/>
          </p:cNvSpPr>
          <p:nvPr>
            <p:ph idx="1"/>
          </p:nvPr>
        </p:nvSpPr>
        <p:spPr>
          <a:xfrm>
            <a:off x="179512" y="188640"/>
            <a:ext cx="7920880" cy="6480720"/>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En ambos casos, lo primero que Google Classroom te pide que hagas, es iniciar sesión con tu cuenta  de correo institucional: @xyz.nuevaescuela.mx</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1800" dirty="0">
                <a:effectLst/>
                <a:latin typeface="Calibri" panose="020F0502020204030204" pitchFamily="34" charset="0"/>
                <a:ea typeface="Calibri" panose="020F0502020204030204" pitchFamily="34" charset="0"/>
                <a:cs typeface="Times New Roman" panose="02020603050405020304" pitchFamily="18" charset="0"/>
              </a:rPr>
              <a:t>​</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1800" dirty="0">
                <a:effectLst/>
                <a:latin typeface="Calibri" panose="020F0502020204030204" pitchFamily="34" charset="0"/>
                <a:ea typeface="Calibri" panose="020F0502020204030204" pitchFamily="34" charset="0"/>
                <a:cs typeface="Times New Roman" panose="02020603050405020304" pitchFamily="18" charset="0"/>
              </a:rPr>
              <a:t>​Escribe tu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cuenta de correo</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la casilla correspondiente y da clic en el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boton</a:t>
            </a:r>
            <a:r>
              <a:rPr lang="es-MX" sz="1800" dirty="0">
                <a:effectLst/>
                <a:latin typeface="Calibri" panose="020F0502020204030204" pitchFamily="34" charset="0"/>
                <a:ea typeface="Calibri" panose="020F0502020204030204" pitchFamily="34" charset="0"/>
                <a:cs typeface="Times New Roman" panose="02020603050405020304" pitchFamily="18" charset="0"/>
              </a:rPr>
              <a:t> "Siguiente".</a:t>
            </a:r>
          </a:p>
          <a:p>
            <a:endParaRPr lang="es-MX" dirty="0"/>
          </a:p>
        </p:txBody>
      </p:sp>
      <p:pic>
        <p:nvPicPr>
          <p:cNvPr id="4" name="Imagen 3">
            <a:extLst>
              <a:ext uri="{FF2B5EF4-FFF2-40B4-BE49-F238E27FC236}">
                <a16:creationId xmlns:a16="http://schemas.microsoft.com/office/drawing/2014/main" id="{E0C88A6C-BF80-4231-9A9A-0C4F38F9D53D}"/>
              </a:ext>
            </a:extLst>
          </p:cNvPr>
          <p:cNvPicPr>
            <a:picLocks noChangeAspect="1"/>
          </p:cNvPicPr>
          <p:nvPr/>
        </p:nvPicPr>
        <p:blipFill>
          <a:blip r:embed="rId2"/>
          <a:stretch>
            <a:fillRect/>
          </a:stretch>
        </p:blipFill>
        <p:spPr>
          <a:xfrm>
            <a:off x="1252055" y="1628800"/>
            <a:ext cx="4639843" cy="5229200"/>
          </a:xfrm>
          <a:prstGeom prst="rect">
            <a:avLst/>
          </a:prstGeom>
        </p:spPr>
      </p:pic>
    </p:spTree>
    <p:extLst>
      <p:ext uri="{BB962C8B-B14F-4D97-AF65-F5344CB8AC3E}">
        <p14:creationId xmlns:p14="http://schemas.microsoft.com/office/powerpoint/2010/main" val="407204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14266A-8EB2-444E-B1FA-72BA70EA2AB3}"/>
              </a:ext>
            </a:extLst>
          </p:cNvPr>
          <p:cNvSpPr>
            <a:spLocks noGrp="1"/>
          </p:cNvSpPr>
          <p:nvPr>
            <p:ph idx="1"/>
          </p:nvPr>
        </p:nvSpPr>
        <p:spPr>
          <a:xfrm>
            <a:off x="179512" y="260648"/>
            <a:ext cx="7920880" cy="6408712"/>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Escribe tu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contraseña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la casilla correspondiente y da clic en el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boton</a:t>
            </a:r>
            <a:r>
              <a:rPr lang="es-MX" sz="1800" dirty="0">
                <a:effectLst/>
                <a:latin typeface="Calibri" panose="020F0502020204030204" pitchFamily="34" charset="0"/>
                <a:ea typeface="Calibri" panose="020F0502020204030204" pitchFamily="34" charset="0"/>
                <a:cs typeface="Times New Roman" panose="02020603050405020304" pitchFamily="18" charset="0"/>
              </a:rPr>
              <a:t> "Siguiente".</a:t>
            </a: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endParaRPr lang="es-MX" dirty="0">
              <a:latin typeface="Calibri" panose="020F0502020204030204" pitchFamily="34" charset="0"/>
              <a:cs typeface="Times New Roman" panose="02020603050405020304" pitchFamily="18" charset="0"/>
            </a:endParaRPr>
          </a:p>
          <a:p>
            <a:pPr marL="0" indent="0">
              <a:buNone/>
            </a:pPr>
            <a:endParaRPr lang="es-MX" dirty="0">
              <a:latin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192F505-CCBD-4E08-B979-EEE6CC486936}"/>
              </a:ext>
            </a:extLst>
          </p:cNvPr>
          <p:cNvPicPr>
            <a:picLocks noChangeAspect="1"/>
          </p:cNvPicPr>
          <p:nvPr/>
        </p:nvPicPr>
        <p:blipFill>
          <a:blip r:embed="rId2"/>
          <a:stretch>
            <a:fillRect/>
          </a:stretch>
        </p:blipFill>
        <p:spPr>
          <a:xfrm>
            <a:off x="1852442" y="548679"/>
            <a:ext cx="4519758" cy="4993929"/>
          </a:xfrm>
          <a:prstGeom prst="rect">
            <a:avLst/>
          </a:prstGeom>
        </p:spPr>
      </p:pic>
      <p:sp>
        <p:nvSpPr>
          <p:cNvPr id="6" name="CuadroTexto 5">
            <a:extLst>
              <a:ext uri="{FF2B5EF4-FFF2-40B4-BE49-F238E27FC236}">
                <a16:creationId xmlns:a16="http://schemas.microsoft.com/office/drawing/2014/main" id="{CCE5BAA6-F1EC-404A-8BB1-FEE1368516A0}"/>
              </a:ext>
            </a:extLst>
          </p:cNvPr>
          <p:cNvSpPr txBox="1"/>
          <p:nvPr/>
        </p:nvSpPr>
        <p:spPr>
          <a:xfrm>
            <a:off x="403909" y="5551025"/>
            <a:ext cx="7416824" cy="923330"/>
          </a:xfrm>
          <a:prstGeom prst="rect">
            <a:avLst/>
          </a:prstGeom>
          <a:noFill/>
        </p:spPr>
        <p:txBody>
          <a:bodyPr wrap="square">
            <a:spAutoFit/>
          </a:bodyPr>
          <a:lstStyle/>
          <a:p>
            <a:r>
              <a:rPr lang="es-MX" sz="1800" i="1" dirty="0">
                <a:effectLst/>
                <a:latin typeface="Calibri" panose="020F0502020204030204" pitchFamily="34" charset="0"/>
                <a:ea typeface="Calibri" panose="020F0502020204030204" pitchFamily="34" charset="0"/>
                <a:cs typeface="Times New Roman" panose="02020603050405020304" pitchFamily="18" charset="0"/>
              </a:rPr>
              <a:t>Nota importante: Si ya habías iniciado anteriormente con otra sesión, por ejemplo de GMAIL debes cerrar sesión e internar los dos pasos anteriores con tu cuenta de </a:t>
            </a:r>
            <a:r>
              <a:rPr lang="es-MX" sz="1800" b="1" i="1" dirty="0">
                <a:effectLst/>
                <a:latin typeface="Calibri" panose="020F0502020204030204" pitchFamily="34" charset="0"/>
                <a:ea typeface="Calibri" panose="020F0502020204030204" pitchFamily="34" charset="0"/>
                <a:cs typeface="Times New Roman" panose="02020603050405020304" pitchFamily="18" charset="0"/>
              </a:rPr>
              <a:t>@</a:t>
            </a:r>
            <a:r>
              <a:rPr lang="es-MX" b="1" i="1" dirty="0">
                <a:latin typeface="Calibri" panose="020F0502020204030204" pitchFamily="34" charset="0"/>
                <a:ea typeface="Calibri" panose="020F0502020204030204" pitchFamily="34" charset="0"/>
                <a:cs typeface="Times New Roman" panose="02020603050405020304" pitchFamily="18" charset="0"/>
              </a:rPr>
              <a:t>secundariatecnica44acamapichtli.com</a:t>
            </a:r>
            <a:endParaRPr lang="es-MX" b="1" dirty="0"/>
          </a:p>
        </p:txBody>
      </p:sp>
    </p:spTree>
    <p:extLst>
      <p:ext uri="{BB962C8B-B14F-4D97-AF65-F5344CB8AC3E}">
        <p14:creationId xmlns:p14="http://schemas.microsoft.com/office/powerpoint/2010/main" val="205905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B149FC-ECF3-408D-90C4-CBADF0729938}"/>
              </a:ext>
            </a:extLst>
          </p:cNvPr>
          <p:cNvSpPr>
            <a:spLocks noGrp="1"/>
          </p:cNvSpPr>
          <p:nvPr>
            <p:ph idx="1"/>
          </p:nvPr>
        </p:nvSpPr>
        <p:spPr>
          <a:xfrm>
            <a:off x="251520" y="206100"/>
            <a:ext cx="7848872" cy="6408712"/>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¿Qué hago si al intentar iniciar sesión en mi celular, me aparece un mensaje que dice que no tengo acceso a Classroom?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después de instalar e intentar iniciar sesión con la App de Google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Classroon</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tu celular o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tablet</a:t>
            </a:r>
            <a:r>
              <a:rPr lang="es-MX" sz="1800" dirty="0">
                <a:effectLst/>
                <a:latin typeface="Calibri" panose="020F0502020204030204" pitchFamily="34" charset="0"/>
                <a:ea typeface="Calibri" panose="020F0502020204030204" pitchFamily="34" charset="0"/>
                <a:cs typeface="Times New Roman" panose="02020603050405020304" pitchFamily="18" charset="0"/>
              </a:rPr>
              <a:t> no tienes acceso a ella, es porque tu celular no tiene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método de bloqueo de pantalla</a:t>
            </a:r>
            <a:r>
              <a:rPr lang="es-MX" sz="1800" dirty="0">
                <a:effectLst/>
                <a:latin typeface="Calibri" panose="020F0502020204030204" pitchFamily="34" charset="0"/>
                <a:ea typeface="Calibri" panose="020F0502020204030204" pitchFamily="34" charset="0"/>
                <a:cs typeface="Times New Roman" panose="02020603050405020304" pitchFamily="18" charset="0"/>
              </a:rPr>
              <a:t> configurado para que nadie mas lo use. </a:t>
            </a:r>
          </a:p>
          <a:p>
            <a:endParaRPr lang="es-MX" dirty="0"/>
          </a:p>
        </p:txBody>
      </p:sp>
      <p:pic>
        <p:nvPicPr>
          <p:cNvPr id="4" name="Imagen 3">
            <a:extLst>
              <a:ext uri="{FF2B5EF4-FFF2-40B4-BE49-F238E27FC236}">
                <a16:creationId xmlns:a16="http://schemas.microsoft.com/office/drawing/2014/main" id="{E44BE651-B831-4B9C-8862-5DB27F2F08ED}"/>
              </a:ext>
            </a:extLst>
          </p:cNvPr>
          <p:cNvPicPr>
            <a:picLocks noChangeAspect="1"/>
          </p:cNvPicPr>
          <p:nvPr/>
        </p:nvPicPr>
        <p:blipFill>
          <a:blip r:embed="rId2"/>
          <a:stretch>
            <a:fillRect/>
          </a:stretch>
        </p:blipFill>
        <p:spPr>
          <a:xfrm>
            <a:off x="251520" y="1988840"/>
            <a:ext cx="2742977" cy="4663060"/>
          </a:xfrm>
          <a:prstGeom prst="rect">
            <a:avLst/>
          </a:prstGeom>
        </p:spPr>
      </p:pic>
      <p:sp>
        <p:nvSpPr>
          <p:cNvPr id="6" name="CuadroTexto 5">
            <a:extLst>
              <a:ext uri="{FF2B5EF4-FFF2-40B4-BE49-F238E27FC236}">
                <a16:creationId xmlns:a16="http://schemas.microsoft.com/office/drawing/2014/main" id="{C2DAC4E4-E672-4E8D-AC99-29BFAFC50071}"/>
              </a:ext>
            </a:extLst>
          </p:cNvPr>
          <p:cNvSpPr txBox="1"/>
          <p:nvPr/>
        </p:nvSpPr>
        <p:spPr>
          <a:xfrm>
            <a:off x="3250894" y="3068960"/>
            <a:ext cx="4593100" cy="1857368"/>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Para resolver este problema debes entrar a la configuración de tu celular y configurar una pantalla de bloqueo, esto es por políticas de seguridad de tu cuenta. Cuando ya hayas configurado tu bloqueo de pantalla, vuelve a intentar iniciar sesión.</a:t>
            </a:r>
          </a:p>
        </p:txBody>
      </p:sp>
    </p:spTree>
    <p:extLst>
      <p:ext uri="{BB962C8B-B14F-4D97-AF65-F5344CB8AC3E}">
        <p14:creationId xmlns:p14="http://schemas.microsoft.com/office/powerpoint/2010/main" val="112017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B18232-531B-4A37-A1A7-988ED9D6D345}"/>
              </a:ext>
            </a:extLst>
          </p:cNvPr>
          <p:cNvSpPr>
            <a:spLocks noGrp="1"/>
          </p:cNvSpPr>
          <p:nvPr>
            <p:ph idx="1"/>
          </p:nvPr>
        </p:nvSpPr>
        <p:spPr>
          <a:xfrm>
            <a:off x="255570" y="296652"/>
            <a:ext cx="8136904" cy="6264696"/>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¿Existe otro modo para iniciar sesión en Google Classroom usando mi celular?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Puedes usar el navegador de Internet que tienes en tu celular, el más conocido se llama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Google Chrome</a:t>
            </a:r>
            <a:r>
              <a:rPr lang="es-MX" sz="1800" dirty="0">
                <a:effectLst/>
                <a:latin typeface="Calibri" panose="020F0502020204030204" pitchFamily="34" charset="0"/>
                <a:ea typeface="Calibri" panose="020F0502020204030204" pitchFamily="34" charset="0"/>
                <a:cs typeface="Times New Roman" panose="02020603050405020304" pitchFamily="18" charset="0"/>
              </a:rPr>
              <a:t>. Abre tu navegador y escribe en la barra de direcciones </a:t>
            </a:r>
            <a:r>
              <a:rPr lang="es-MX"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classroom.google.com</a:t>
            </a:r>
            <a:r>
              <a:rPr lang="es-MX" sz="1800" dirty="0">
                <a:effectLst/>
                <a:latin typeface="Calibri" panose="020F0502020204030204" pitchFamily="34" charset="0"/>
                <a:ea typeface="Calibri" panose="020F0502020204030204" pitchFamily="34" charset="0"/>
                <a:cs typeface="Times New Roman" panose="02020603050405020304" pitchFamily="18" charset="0"/>
              </a:rPr>
              <a:t>, a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continuacion</a:t>
            </a:r>
            <a:r>
              <a:rPr lang="es-MX" sz="1800" dirty="0">
                <a:effectLst/>
                <a:latin typeface="Calibri" panose="020F0502020204030204" pitchFamily="34" charset="0"/>
                <a:ea typeface="Calibri" panose="020F0502020204030204" pitchFamily="34" charset="0"/>
                <a:cs typeface="Times New Roman" panose="02020603050405020304" pitchFamily="18" charset="0"/>
              </a:rPr>
              <a:t> te pedirá  que inicies sesión con tu correo y escribas la contraseña.</a:t>
            </a:r>
          </a:p>
          <a:p>
            <a:endParaRPr lang="es-MX" dirty="0"/>
          </a:p>
        </p:txBody>
      </p:sp>
      <p:pic>
        <p:nvPicPr>
          <p:cNvPr id="4" name="Imagen 3">
            <a:extLst>
              <a:ext uri="{FF2B5EF4-FFF2-40B4-BE49-F238E27FC236}">
                <a16:creationId xmlns:a16="http://schemas.microsoft.com/office/drawing/2014/main" id="{CCF4045B-AA79-47D7-B48E-D5C0C57CAB59}"/>
              </a:ext>
            </a:extLst>
          </p:cNvPr>
          <p:cNvPicPr>
            <a:picLocks noChangeAspect="1"/>
          </p:cNvPicPr>
          <p:nvPr/>
        </p:nvPicPr>
        <p:blipFill>
          <a:blip r:embed="rId3"/>
          <a:stretch>
            <a:fillRect/>
          </a:stretch>
        </p:blipFill>
        <p:spPr>
          <a:xfrm>
            <a:off x="255570" y="2132856"/>
            <a:ext cx="1847248" cy="3286029"/>
          </a:xfrm>
          <a:prstGeom prst="rect">
            <a:avLst/>
          </a:prstGeom>
        </p:spPr>
      </p:pic>
      <p:pic>
        <p:nvPicPr>
          <p:cNvPr id="5" name="Imagen 4">
            <a:extLst>
              <a:ext uri="{FF2B5EF4-FFF2-40B4-BE49-F238E27FC236}">
                <a16:creationId xmlns:a16="http://schemas.microsoft.com/office/drawing/2014/main" id="{AE2BD985-E642-436C-B227-A7AE4CBA8AE9}"/>
              </a:ext>
            </a:extLst>
          </p:cNvPr>
          <p:cNvPicPr>
            <a:picLocks noChangeAspect="1"/>
          </p:cNvPicPr>
          <p:nvPr/>
        </p:nvPicPr>
        <p:blipFill>
          <a:blip r:embed="rId4"/>
          <a:stretch>
            <a:fillRect/>
          </a:stretch>
        </p:blipFill>
        <p:spPr>
          <a:xfrm>
            <a:off x="2102818" y="2132856"/>
            <a:ext cx="1859441" cy="3304318"/>
          </a:xfrm>
          <a:prstGeom prst="rect">
            <a:avLst/>
          </a:prstGeom>
        </p:spPr>
      </p:pic>
      <p:pic>
        <p:nvPicPr>
          <p:cNvPr id="6" name="Imagen 5">
            <a:extLst>
              <a:ext uri="{FF2B5EF4-FFF2-40B4-BE49-F238E27FC236}">
                <a16:creationId xmlns:a16="http://schemas.microsoft.com/office/drawing/2014/main" id="{A5735F25-1131-43CE-8889-A003928849AA}"/>
              </a:ext>
            </a:extLst>
          </p:cNvPr>
          <p:cNvPicPr>
            <a:picLocks noChangeAspect="1"/>
          </p:cNvPicPr>
          <p:nvPr/>
        </p:nvPicPr>
        <p:blipFill>
          <a:blip r:embed="rId5"/>
          <a:stretch>
            <a:fillRect/>
          </a:stretch>
        </p:blipFill>
        <p:spPr>
          <a:xfrm>
            <a:off x="3962259" y="2443779"/>
            <a:ext cx="2265925" cy="2975106"/>
          </a:xfrm>
          <a:prstGeom prst="rect">
            <a:avLst/>
          </a:prstGeom>
        </p:spPr>
      </p:pic>
      <p:pic>
        <p:nvPicPr>
          <p:cNvPr id="7" name="Imagen 6">
            <a:extLst>
              <a:ext uri="{FF2B5EF4-FFF2-40B4-BE49-F238E27FC236}">
                <a16:creationId xmlns:a16="http://schemas.microsoft.com/office/drawing/2014/main" id="{5A5E1CEF-9FA4-49D0-ABAF-939C7136AD39}"/>
              </a:ext>
            </a:extLst>
          </p:cNvPr>
          <p:cNvPicPr>
            <a:picLocks noChangeAspect="1"/>
          </p:cNvPicPr>
          <p:nvPr/>
        </p:nvPicPr>
        <p:blipFill>
          <a:blip r:embed="rId6"/>
          <a:stretch>
            <a:fillRect/>
          </a:stretch>
        </p:blipFill>
        <p:spPr>
          <a:xfrm>
            <a:off x="6356245" y="2084084"/>
            <a:ext cx="2078916" cy="3694496"/>
          </a:xfrm>
          <a:prstGeom prst="rect">
            <a:avLst/>
          </a:prstGeom>
        </p:spPr>
      </p:pic>
    </p:spTree>
    <p:extLst>
      <p:ext uri="{BB962C8B-B14F-4D97-AF65-F5344CB8AC3E}">
        <p14:creationId xmlns:p14="http://schemas.microsoft.com/office/powerpoint/2010/main" val="414975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4F63B1-D3DF-41DD-A59E-DAC39378D88E}"/>
              </a:ext>
            </a:extLst>
          </p:cNvPr>
          <p:cNvSpPr>
            <a:spLocks noGrp="1"/>
          </p:cNvSpPr>
          <p:nvPr>
            <p:ph idx="1"/>
          </p:nvPr>
        </p:nvSpPr>
        <p:spPr>
          <a:xfrm>
            <a:off x="251520" y="332656"/>
            <a:ext cx="7992888" cy="6264696"/>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¿Cuál es el aspecto que tendrá el aula virtual?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Todas la materias del alumno estarán ya cargadas en tu cuenta. No hace falta unirse a ninguna clase. Los datos que se muestran son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nombre de la clase, ciclo escolar y nombre del maestro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r>
              <a:rPr lang="es-MX" dirty="0"/>
              <a:t>En la computadora se verá así:</a:t>
            </a:r>
          </a:p>
          <a:p>
            <a:endParaRPr lang="es-MX" dirty="0"/>
          </a:p>
        </p:txBody>
      </p:sp>
      <p:pic>
        <p:nvPicPr>
          <p:cNvPr id="4" name="Imagen 3">
            <a:extLst>
              <a:ext uri="{FF2B5EF4-FFF2-40B4-BE49-F238E27FC236}">
                <a16:creationId xmlns:a16="http://schemas.microsoft.com/office/drawing/2014/main" id="{9452EB84-C7CD-4D75-A5F7-72DB7D25AE05}"/>
              </a:ext>
            </a:extLst>
          </p:cNvPr>
          <p:cNvPicPr>
            <a:picLocks noChangeAspect="1"/>
          </p:cNvPicPr>
          <p:nvPr/>
        </p:nvPicPr>
        <p:blipFill>
          <a:blip r:embed="rId2"/>
          <a:stretch>
            <a:fillRect/>
          </a:stretch>
        </p:blipFill>
        <p:spPr>
          <a:xfrm>
            <a:off x="251520" y="2420888"/>
            <a:ext cx="6912768" cy="4173180"/>
          </a:xfrm>
          <a:prstGeom prst="rect">
            <a:avLst/>
          </a:prstGeom>
        </p:spPr>
      </p:pic>
    </p:spTree>
    <p:extLst>
      <p:ext uri="{BB962C8B-B14F-4D97-AF65-F5344CB8AC3E}">
        <p14:creationId xmlns:p14="http://schemas.microsoft.com/office/powerpoint/2010/main" val="88467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B61C97-041C-4D82-A5EC-185BC4D025CD}"/>
              </a:ext>
            </a:extLst>
          </p:cNvPr>
          <p:cNvSpPr>
            <a:spLocks noGrp="1"/>
          </p:cNvSpPr>
          <p:nvPr>
            <p:ph idx="1"/>
          </p:nvPr>
        </p:nvSpPr>
        <p:spPr>
          <a:xfrm>
            <a:off x="251520" y="332656"/>
            <a:ext cx="8136904" cy="6264696"/>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¿Cómo puedo ver las tareas de una clase?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Cada clase o materia tiene asignadas algunas actividades. El numero de actividades puede variar conforme a cada clase. Para ver las actividades a desarrollar debes elegir primero una clase, y luego en la pestaña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clase</a:t>
            </a:r>
            <a:r>
              <a:rPr lang="es-MX" sz="1800" dirty="0">
                <a:effectLst/>
                <a:latin typeface="Calibri" panose="020F0502020204030204" pitchFamily="34" charset="0"/>
                <a:ea typeface="Calibri" panose="020F0502020204030204" pitchFamily="34" charset="0"/>
                <a:cs typeface="Times New Roman" panose="02020603050405020304" pitchFamily="18" charset="0"/>
              </a:rPr>
              <a:t>" 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de clase</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estas en la aplicación de Google Classroom.  Y por </a:t>
            </a:r>
            <a:r>
              <a:rPr lang="es-MX" dirty="0">
                <a:latin typeface="Calibri" panose="020F0502020204030204" pitchFamily="34" charset="0"/>
                <a:ea typeface="Calibri" panose="020F0502020204030204" pitchFamily="34" charset="0"/>
                <a:cs typeface="Times New Roman" panose="02020603050405020304" pitchFamily="18" charset="0"/>
              </a:rPr>
              <a:t>ú</a:t>
            </a:r>
            <a:r>
              <a:rPr lang="es-MX" sz="1800" dirty="0">
                <a:effectLst/>
                <a:latin typeface="Calibri" panose="020F0502020204030204" pitchFamily="34" charset="0"/>
                <a:ea typeface="Calibri" panose="020F0502020204030204" pitchFamily="34" charset="0"/>
                <a:cs typeface="Times New Roman" panose="02020603050405020304" pitchFamily="18" charset="0"/>
              </a:rPr>
              <a:t>ltimo selecciona una actividad y dale clic en el botón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Ver tarea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MX" dirty="0"/>
          </a:p>
        </p:txBody>
      </p:sp>
      <p:pic>
        <p:nvPicPr>
          <p:cNvPr id="4" name="Imagen 3">
            <a:extLst>
              <a:ext uri="{FF2B5EF4-FFF2-40B4-BE49-F238E27FC236}">
                <a16:creationId xmlns:a16="http://schemas.microsoft.com/office/drawing/2014/main" id="{974A6A1D-C7B1-4FFF-9877-4449DDF2E1F7}"/>
              </a:ext>
            </a:extLst>
          </p:cNvPr>
          <p:cNvPicPr>
            <a:picLocks noChangeAspect="1"/>
          </p:cNvPicPr>
          <p:nvPr/>
        </p:nvPicPr>
        <p:blipFill>
          <a:blip r:embed="rId2"/>
          <a:stretch>
            <a:fillRect/>
          </a:stretch>
        </p:blipFill>
        <p:spPr>
          <a:xfrm>
            <a:off x="611560" y="2492896"/>
            <a:ext cx="6336704" cy="4307032"/>
          </a:xfrm>
          <a:prstGeom prst="rect">
            <a:avLst/>
          </a:prstGeom>
        </p:spPr>
      </p:pic>
    </p:spTree>
    <p:extLst>
      <p:ext uri="{BB962C8B-B14F-4D97-AF65-F5344CB8AC3E}">
        <p14:creationId xmlns:p14="http://schemas.microsoft.com/office/powerpoint/2010/main" val="35083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50A94D-BBF9-417A-A596-1178F3024423}"/>
              </a:ext>
            </a:extLst>
          </p:cNvPr>
          <p:cNvSpPr>
            <a:spLocks noGrp="1"/>
          </p:cNvSpPr>
          <p:nvPr>
            <p:ph idx="1"/>
          </p:nvPr>
        </p:nvSpPr>
        <p:spPr>
          <a:xfrm>
            <a:off x="251520" y="260648"/>
            <a:ext cx="8352928" cy="6336704"/>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Ver actividades o tareas desde mi aplicación Google Classroom (teléfono celular o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tablet</a:t>
            </a:r>
            <a:r>
              <a:rPr lang="es-MX" dirty="0">
                <a:latin typeface="Calibri" panose="020F0502020204030204" pitchFamily="34" charset="0"/>
                <a:ea typeface="Calibri" panose="020F0502020204030204" pitchFamily="34" charset="0"/>
                <a:cs typeface="Times New Roman" panose="02020603050405020304" pitchFamily="18" charset="0"/>
              </a:rPr>
              <a:t>)</a:t>
            </a: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7977F69C-BE62-46F3-9B01-4077043C16F4}"/>
              </a:ext>
            </a:extLst>
          </p:cNvPr>
          <p:cNvPicPr>
            <a:picLocks noChangeAspect="1"/>
          </p:cNvPicPr>
          <p:nvPr/>
        </p:nvPicPr>
        <p:blipFill>
          <a:blip r:embed="rId2"/>
          <a:stretch>
            <a:fillRect/>
          </a:stretch>
        </p:blipFill>
        <p:spPr>
          <a:xfrm>
            <a:off x="395536" y="980728"/>
            <a:ext cx="3096344" cy="5503641"/>
          </a:xfrm>
          <a:prstGeom prst="rect">
            <a:avLst/>
          </a:prstGeom>
        </p:spPr>
      </p:pic>
      <p:pic>
        <p:nvPicPr>
          <p:cNvPr id="5" name="Imagen 4">
            <a:extLst>
              <a:ext uri="{FF2B5EF4-FFF2-40B4-BE49-F238E27FC236}">
                <a16:creationId xmlns:a16="http://schemas.microsoft.com/office/drawing/2014/main" id="{8D07BB02-B43A-4541-812F-663922D08297}"/>
              </a:ext>
            </a:extLst>
          </p:cNvPr>
          <p:cNvPicPr>
            <a:picLocks noChangeAspect="1"/>
          </p:cNvPicPr>
          <p:nvPr/>
        </p:nvPicPr>
        <p:blipFill>
          <a:blip r:embed="rId3"/>
          <a:stretch>
            <a:fillRect/>
          </a:stretch>
        </p:blipFill>
        <p:spPr>
          <a:xfrm>
            <a:off x="4355976" y="962957"/>
            <a:ext cx="3096344" cy="5501538"/>
          </a:xfrm>
          <a:prstGeom prst="rect">
            <a:avLst/>
          </a:prstGeom>
        </p:spPr>
      </p:pic>
    </p:spTree>
    <p:extLst>
      <p:ext uri="{BB962C8B-B14F-4D97-AF65-F5344CB8AC3E}">
        <p14:creationId xmlns:p14="http://schemas.microsoft.com/office/powerpoint/2010/main" val="117515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1F6E89-FD1E-49A2-9FC2-E8C0ECCEFFE3}"/>
              </a:ext>
            </a:extLst>
          </p:cNvPr>
          <p:cNvSpPr>
            <a:spLocks noGrp="1"/>
          </p:cNvSpPr>
          <p:nvPr>
            <p:ph idx="1"/>
          </p:nvPr>
        </p:nvSpPr>
        <p:spPr>
          <a:xfrm>
            <a:off x="179512" y="296652"/>
            <a:ext cx="8424936" cy="6264696"/>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Ver actividades o tareas desde mi navegador de Internet Chrome​ (en el teléfono celular o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tablet</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MX" dirty="0"/>
          </a:p>
        </p:txBody>
      </p:sp>
      <p:pic>
        <p:nvPicPr>
          <p:cNvPr id="4" name="Imagen 3">
            <a:extLst>
              <a:ext uri="{FF2B5EF4-FFF2-40B4-BE49-F238E27FC236}">
                <a16:creationId xmlns:a16="http://schemas.microsoft.com/office/drawing/2014/main" id="{697E46D8-63B2-466B-A251-11BE4BA13876}"/>
              </a:ext>
            </a:extLst>
          </p:cNvPr>
          <p:cNvPicPr>
            <a:picLocks noChangeAspect="1"/>
          </p:cNvPicPr>
          <p:nvPr/>
        </p:nvPicPr>
        <p:blipFill>
          <a:blip r:embed="rId2"/>
          <a:stretch>
            <a:fillRect/>
          </a:stretch>
        </p:blipFill>
        <p:spPr>
          <a:xfrm>
            <a:off x="323528" y="1052736"/>
            <a:ext cx="3168352" cy="5639490"/>
          </a:xfrm>
          <a:prstGeom prst="rect">
            <a:avLst/>
          </a:prstGeom>
        </p:spPr>
      </p:pic>
      <p:pic>
        <p:nvPicPr>
          <p:cNvPr id="5" name="Imagen 4">
            <a:extLst>
              <a:ext uri="{FF2B5EF4-FFF2-40B4-BE49-F238E27FC236}">
                <a16:creationId xmlns:a16="http://schemas.microsoft.com/office/drawing/2014/main" id="{3C306A43-9D61-4B57-8D78-EB9E2DF2C9B0}"/>
              </a:ext>
            </a:extLst>
          </p:cNvPr>
          <p:cNvPicPr>
            <a:picLocks noChangeAspect="1"/>
          </p:cNvPicPr>
          <p:nvPr/>
        </p:nvPicPr>
        <p:blipFill>
          <a:blip r:embed="rId3"/>
          <a:stretch>
            <a:fillRect/>
          </a:stretch>
        </p:blipFill>
        <p:spPr>
          <a:xfrm>
            <a:off x="4067944" y="1052736"/>
            <a:ext cx="3168352" cy="5636614"/>
          </a:xfrm>
          <a:prstGeom prst="rect">
            <a:avLst/>
          </a:prstGeom>
        </p:spPr>
      </p:pic>
    </p:spTree>
    <p:extLst>
      <p:ext uri="{BB962C8B-B14F-4D97-AF65-F5344CB8AC3E}">
        <p14:creationId xmlns:p14="http://schemas.microsoft.com/office/powerpoint/2010/main" val="233128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CC888E-F8B0-4C96-9B14-2EFE52905595}"/>
              </a:ext>
            </a:extLst>
          </p:cNvPr>
          <p:cNvSpPr>
            <a:spLocks noGrp="1"/>
          </p:cNvSpPr>
          <p:nvPr>
            <p:ph idx="1"/>
          </p:nvPr>
        </p:nvSpPr>
        <p:spPr>
          <a:xfrm>
            <a:off x="251520" y="260648"/>
            <a:ext cx="7920880" cy="6408712"/>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¿Cómo puedo ver mis tareas pendientes?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Haz clic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Menú</a:t>
            </a:r>
            <a:r>
              <a:rPr lang="es-MX" sz="1800" dirty="0">
                <a:effectLst/>
                <a:latin typeface="Calibri" panose="020F0502020204030204" pitchFamily="34" charset="0"/>
                <a:ea typeface="Calibri" panose="020F0502020204030204" pitchFamily="34" charset="0"/>
                <a:cs typeface="Times New Roman" panose="02020603050405020304" pitchFamily="18" charset="0"/>
              </a:rPr>
              <a:t>" y luego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Pendientes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MX" dirty="0"/>
          </a:p>
        </p:txBody>
      </p:sp>
      <p:pic>
        <p:nvPicPr>
          <p:cNvPr id="4" name="Imagen 3">
            <a:extLst>
              <a:ext uri="{FF2B5EF4-FFF2-40B4-BE49-F238E27FC236}">
                <a16:creationId xmlns:a16="http://schemas.microsoft.com/office/drawing/2014/main" id="{5E713B76-CD02-4E00-A291-03743B2BB456}"/>
              </a:ext>
            </a:extLst>
          </p:cNvPr>
          <p:cNvPicPr>
            <a:picLocks noChangeAspect="1"/>
          </p:cNvPicPr>
          <p:nvPr/>
        </p:nvPicPr>
        <p:blipFill>
          <a:blip r:embed="rId2"/>
          <a:stretch>
            <a:fillRect/>
          </a:stretch>
        </p:blipFill>
        <p:spPr>
          <a:xfrm>
            <a:off x="395536" y="1124743"/>
            <a:ext cx="5709086" cy="2144723"/>
          </a:xfrm>
          <a:prstGeom prst="rect">
            <a:avLst/>
          </a:prstGeom>
        </p:spPr>
      </p:pic>
      <p:pic>
        <p:nvPicPr>
          <p:cNvPr id="5" name="Imagen 4">
            <a:extLst>
              <a:ext uri="{FF2B5EF4-FFF2-40B4-BE49-F238E27FC236}">
                <a16:creationId xmlns:a16="http://schemas.microsoft.com/office/drawing/2014/main" id="{681B464D-B999-46E1-8707-6D4C5F356631}"/>
              </a:ext>
            </a:extLst>
          </p:cNvPr>
          <p:cNvPicPr>
            <a:picLocks noChangeAspect="1"/>
          </p:cNvPicPr>
          <p:nvPr/>
        </p:nvPicPr>
        <p:blipFill>
          <a:blip r:embed="rId3"/>
          <a:stretch>
            <a:fillRect/>
          </a:stretch>
        </p:blipFill>
        <p:spPr>
          <a:xfrm>
            <a:off x="395536" y="3401438"/>
            <a:ext cx="1872208" cy="3308868"/>
          </a:xfrm>
          <a:prstGeom prst="rect">
            <a:avLst/>
          </a:prstGeom>
        </p:spPr>
      </p:pic>
      <p:pic>
        <p:nvPicPr>
          <p:cNvPr id="6" name="Imagen 5">
            <a:extLst>
              <a:ext uri="{FF2B5EF4-FFF2-40B4-BE49-F238E27FC236}">
                <a16:creationId xmlns:a16="http://schemas.microsoft.com/office/drawing/2014/main" id="{FF9673D3-64CA-4F58-A8C3-6658C85A27CC}"/>
              </a:ext>
            </a:extLst>
          </p:cNvPr>
          <p:cNvPicPr>
            <a:picLocks noChangeAspect="1"/>
          </p:cNvPicPr>
          <p:nvPr/>
        </p:nvPicPr>
        <p:blipFill>
          <a:blip r:embed="rId4"/>
          <a:stretch>
            <a:fillRect/>
          </a:stretch>
        </p:blipFill>
        <p:spPr>
          <a:xfrm>
            <a:off x="4139952" y="3304983"/>
            <a:ext cx="4463635" cy="3387709"/>
          </a:xfrm>
          <a:prstGeom prst="rect">
            <a:avLst/>
          </a:prstGeom>
        </p:spPr>
      </p:pic>
    </p:spTree>
    <p:extLst>
      <p:ext uri="{BB962C8B-B14F-4D97-AF65-F5344CB8AC3E}">
        <p14:creationId xmlns:p14="http://schemas.microsoft.com/office/powerpoint/2010/main" val="125168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0A39DC-D0D2-434E-80F6-8BA22CD0E7B4}"/>
              </a:ext>
            </a:extLst>
          </p:cNvPr>
          <p:cNvSpPr>
            <a:spLocks noGrp="1"/>
          </p:cNvSpPr>
          <p:nvPr>
            <p:ph idx="1"/>
          </p:nvPr>
        </p:nvSpPr>
        <p:spPr>
          <a:xfrm>
            <a:off x="251520" y="260648"/>
            <a:ext cx="8424936" cy="6264696"/>
          </a:xfrm>
        </p:spPr>
        <p:txBody>
          <a:bodyPr/>
          <a:lstStyle/>
          <a:p>
            <a:pPr>
              <a:lnSpc>
                <a:spcPct val="107000"/>
              </a:lnSpc>
              <a:spcAft>
                <a:spcPts val="80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¿Cómo envió una tarea desde mi computadora?</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Primero debes asegurarte de cumplir con las especificaciones de como te pide los trabajos tu maestro(a), ya sea en un documento de Word, impresión de pantalla de tu trabajo (archivo de imagen), archivo de video, etc.</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br>
              <a:rPr lang="es-MX" sz="2400" dirty="0">
                <a:effectLst/>
                <a:latin typeface="Calibri" panose="020F0502020204030204" pitchFamily="34" charset="0"/>
                <a:ea typeface="Calibri" panose="020F0502020204030204" pitchFamily="34" charset="0"/>
                <a:cs typeface="Times New Roman" panose="02020603050405020304" pitchFamily="18" charset="0"/>
              </a:rPr>
            </a:br>
            <a:r>
              <a:rPr lang="es-MX" sz="2400" dirty="0">
                <a:effectLst/>
                <a:latin typeface="Calibri" panose="020F0502020204030204" pitchFamily="34" charset="0"/>
                <a:ea typeface="Calibri" panose="020F0502020204030204" pitchFamily="34" charset="0"/>
                <a:cs typeface="Times New Roman" panose="02020603050405020304" pitchFamily="18" charset="0"/>
              </a:rPr>
              <a:t>Para enviar las actividades o tareas es importante seguir dos pasos: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Añadir</a:t>
            </a:r>
            <a:r>
              <a:rPr lang="es-MX" sz="2400" dirty="0">
                <a:effectLst/>
                <a:latin typeface="Calibri" panose="020F0502020204030204" pitchFamily="34" charset="0"/>
                <a:ea typeface="Calibri" panose="020F0502020204030204" pitchFamily="34" charset="0"/>
                <a:cs typeface="Times New Roman" panose="02020603050405020304" pitchFamily="18" charset="0"/>
              </a:rPr>
              <a:t> la tarea y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entregar</a:t>
            </a:r>
            <a:r>
              <a:rPr lang="es-MX" sz="2400" dirty="0">
                <a:effectLst/>
                <a:latin typeface="Calibri" panose="020F0502020204030204" pitchFamily="34" charset="0"/>
                <a:ea typeface="Calibri" panose="020F0502020204030204" pitchFamily="34" charset="0"/>
                <a:cs typeface="Times New Roman" panose="02020603050405020304" pitchFamily="18" charset="0"/>
              </a:rPr>
              <a:t>.</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br>
              <a:rPr lang="es-MX" sz="2400" dirty="0">
                <a:effectLst/>
                <a:latin typeface="Calibri" panose="020F0502020204030204" pitchFamily="34" charset="0"/>
                <a:ea typeface="Calibri" panose="020F0502020204030204" pitchFamily="34" charset="0"/>
                <a:cs typeface="Times New Roman" panose="02020603050405020304" pitchFamily="18" charset="0"/>
              </a:rPr>
            </a:br>
            <a:r>
              <a:rPr lang="es-MX" sz="2400" b="1" dirty="0">
                <a:effectLst/>
                <a:latin typeface="Calibri" panose="020F0502020204030204" pitchFamily="34" charset="0"/>
                <a:ea typeface="Calibri" panose="020F0502020204030204" pitchFamily="34" charset="0"/>
                <a:cs typeface="Times New Roman" panose="02020603050405020304" pitchFamily="18" charset="0"/>
              </a:rPr>
              <a:t>​Primer paso - Añadir o Crear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En la pagina de cada actividad cuando ya tengas tu evidencia o trabajo terminado, debes darle clic al botón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 Añadir o crea</a:t>
            </a:r>
            <a:r>
              <a:rPr lang="es-MX" sz="2400" dirty="0">
                <a:effectLst/>
                <a:latin typeface="Calibri" panose="020F0502020204030204" pitchFamily="34" charset="0"/>
                <a:ea typeface="Calibri" panose="020F0502020204030204" pitchFamily="34" charset="0"/>
                <a:cs typeface="Times New Roman" panose="02020603050405020304" pitchFamily="18" charset="0"/>
              </a:rPr>
              <a:t>r". ​</a:t>
            </a:r>
          </a:p>
          <a:p>
            <a:endParaRPr lang="es-MX" dirty="0"/>
          </a:p>
        </p:txBody>
      </p:sp>
    </p:spTree>
    <p:extLst>
      <p:ext uri="{BB962C8B-B14F-4D97-AF65-F5344CB8AC3E}">
        <p14:creationId xmlns:p14="http://schemas.microsoft.com/office/powerpoint/2010/main" val="210563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03"/>
            <a:ext cx="878497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a:t>PROPÓSITO DE NUESTRA REUNIÓN </a:t>
            </a:r>
          </a:p>
        </p:txBody>
      </p:sp>
      <p:sp>
        <p:nvSpPr>
          <p:cNvPr id="3" name="2 Marcador de contenido"/>
          <p:cNvSpPr>
            <a:spLocks noGrp="1"/>
          </p:cNvSpPr>
          <p:nvPr>
            <p:ph idx="1"/>
          </p:nvPr>
        </p:nvSpPr>
        <p:spPr>
          <a:xfrm>
            <a:off x="493204" y="1961203"/>
            <a:ext cx="8229600" cy="1800200"/>
          </a:xfrm>
        </p:spPr>
        <p:txBody>
          <a:bodyPr>
            <a:normAutofit/>
          </a:bodyPr>
          <a:lstStyle/>
          <a:p>
            <a:pPr marL="0" indent="0" algn="just">
              <a:buNone/>
            </a:pPr>
            <a:r>
              <a:rPr lang="es-MX" sz="2000" dirty="0">
                <a:solidFill>
                  <a:srgbClr val="FFFF00"/>
                </a:solidFill>
              </a:rPr>
              <a:t>Tener la supervisión de la realización de tareas de acuerdo a los programas de Aprende en casa II de todas las asignaturas, para hacer el envío correcto a través de la plataforma Classroom, permitiendo así el seguimiento y acompañamiento corresponsable entre docente, alumno y padre de familia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482" r="17060"/>
          <a:stretch/>
        </p:blipFill>
        <p:spPr bwMode="auto">
          <a:xfrm>
            <a:off x="1619672" y="4653136"/>
            <a:ext cx="5976664" cy="213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90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AB60B283-4614-46B3-AA3D-4DED26ABA88C}"/>
              </a:ext>
            </a:extLst>
          </p:cNvPr>
          <p:cNvPicPr>
            <a:picLocks noGrp="1" noChangeAspect="1"/>
          </p:cNvPicPr>
          <p:nvPr>
            <p:ph idx="1"/>
          </p:nvPr>
        </p:nvPicPr>
        <p:blipFill>
          <a:blip r:embed="rId2"/>
          <a:stretch>
            <a:fillRect/>
          </a:stretch>
        </p:blipFill>
        <p:spPr>
          <a:xfrm>
            <a:off x="364009" y="404664"/>
            <a:ext cx="8415982" cy="3728253"/>
          </a:xfrm>
          <a:prstGeom prst="rect">
            <a:avLst/>
          </a:prstGeom>
        </p:spPr>
      </p:pic>
      <p:sp>
        <p:nvSpPr>
          <p:cNvPr id="8" name="CuadroTexto 7">
            <a:extLst>
              <a:ext uri="{FF2B5EF4-FFF2-40B4-BE49-F238E27FC236}">
                <a16:creationId xmlns:a16="http://schemas.microsoft.com/office/drawing/2014/main" id="{B5E796E0-1240-4C1B-BF4A-345D906A353F}"/>
              </a:ext>
            </a:extLst>
          </p:cNvPr>
          <p:cNvSpPr txBox="1"/>
          <p:nvPr/>
        </p:nvSpPr>
        <p:spPr>
          <a:xfrm>
            <a:off x="364009" y="4581128"/>
            <a:ext cx="8240439" cy="1561005"/>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Google Classroom te permite añadir archivos desde tu computadora o la nube (Google drive) o un enlace de pagina de Internet.</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1800" dirty="0">
                <a:effectLst/>
                <a:latin typeface="Calibri" panose="020F0502020204030204" pitchFamily="34" charset="0"/>
                <a:ea typeface="Calibri" panose="020F0502020204030204" pitchFamily="34" charset="0"/>
                <a:cs typeface="Times New Roman" panose="02020603050405020304" pitchFamily="18" charset="0"/>
              </a:rPr>
              <a:t>Y también existe la opción de crear documentos, presentaciones, hojas de calculo y dibujos usando las herramientas de Google. </a:t>
            </a:r>
          </a:p>
        </p:txBody>
      </p:sp>
    </p:spTree>
    <p:extLst>
      <p:ext uri="{BB962C8B-B14F-4D97-AF65-F5344CB8AC3E}">
        <p14:creationId xmlns:p14="http://schemas.microsoft.com/office/powerpoint/2010/main" val="1778593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8688AB4-4597-413C-9878-6672D0C83A62}"/>
              </a:ext>
            </a:extLst>
          </p:cNvPr>
          <p:cNvPicPr>
            <a:picLocks noGrp="1" noChangeAspect="1"/>
          </p:cNvPicPr>
          <p:nvPr>
            <p:ph idx="1"/>
          </p:nvPr>
        </p:nvPicPr>
        <p:blipFill>
          <a:blip r:embed="rId2"/>
          <a:stretch>
            <a:fillRect/>
          </a:stretch>
        </p:blipFill>
        <p:spPr>
          <a:xfrm>
            <a:off x="179512" y="260648"/>
            <a:ext cx="2962913" cy="3877392"/>
          </a:xfrm>
          <a:prstGeom prst="rect">
            <a:avLst/>
          </a:prstGeom>
        </p:spPr>
      </p:pic>
      <p:pic>
        <p:nvPicPr>
          <p:cNvPr id="5" name="Imagen 4">
            <a:extLst>
              <a:ext uri="{FF2B5EF4-FFF2-40B4-BE49-F238E27FC236}">
                <a16:creationId xmlns:a16="http://schemas.microsoft.com/office/drawing/2014/main" id="{2D399B71-CD16-4777-B9FA-51FA58D91038}"/>
              </a:ext>
            </a:extLst>
          </p:cNvPr>
          <p:cNvPicPr>
            <a:picLocks noChangeAspect="1"/>
          </p:cNvPicPr>
          <p:nvPr/>
        </p:nvPicPr>
        <p:blipFill>
          <a:blip r:embed="rId3"/>
          <a:stretch>
            <a:fillRect/>
          </a:stretch>
        </p:blipFill>
        <p:spPr>
          <a:xfrm>
            <a:off x="3227173" y="2924944"/>
            <a:ext cx="5889650" cy="3610640"/>
          </a:xfrm>
          <a:prstGeom prst="rect">
            <a:avLst/>
          </a:prstGeom>
        </p:spPr>
      </p:pic>
    </p:spTree>
    <p:extLst>
      <p:ext uri="{BB962C8B-B14F-4D97-AF65-F5344CB8AC3E}">
        <p14:creationId xmlns:p14="http://schemas.microsoft.com/office/powerpoint/2010/main" val="203852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E9375C-2D27-49EA-A5FC-E690964F9EFE}"/>
              </a:ext>
            </a:extLst>
          </p:cNvPr>
          <p:cNvSpPr>
            <a:spLocks noGrp="1"/>
          </p:cNvSpPr>
          <p:nvPr>
            <p:ph idx="1"/>
          </p:nvPr>
        </p:nvSpPr>
        <p:spPr>
          <a:xfrm>
            <a:off x="251520" y="296652"/>
            <a:ext cx="8280920" cy="6264696"/>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Segundo paso - Entregar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Ya que tengas todos tus archivos añadidos, ahora debes darle clic al botón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Entregar</a:t>
            </a:r>
            <a:r>
              <a:rPr lang="es-MX" sz="1800" dirty="0">
                <a:effectLst/>
                <a:latin typeface="Calibri" panose="020F0502020204030204" pitchFamily="34" charset="0"/>
                <a:ea typeface="Calibri" panose="020F0502020204030204" pitchFamily="34" charset="0"/>
                <a:cs typeface="Times New Roman" panose="02020603050405020304" pitchFamily="18" charset="0"/>
              </a:rPr>
              <a:t>" para que tu maestro lo reciba y lo califique.</a:t>
            </a:r>
          </a:p>
          <a:p>
            <a:endParaRPr lang="es-MX" dirty="0"/>
          </a:p>
        </p:txBody>
      </p:sp>
      <p:pic>
        <p:nvPicPr>
          <p:cNvPr id="4" name="Imagen 3">
            <a:extLst>
              <a:ext uri="{FF2B5EF4-FFF2-40B4-BE49-F238E27FC236}">
                <a16:creationId xmlns:a16="http://schemas.microsoft.com/office/drawing/2014/main" id="{B96C8BF5-0EAA-49BB-ADE6-4642969A1636}"/>
              </a:ext>
            </a:extLst>
          </p:cNvPr>
          <p:cNvPicPr>
            <a:picLocks noChangeAspect="1"/>
          </p:cNvPicPr>
          <p:nvPr/>
        </p:nvPicPr>
        <p:blipFill>
          <a:blip r:embed="rId2"/>
          <a:stretch>
            <a:fillRect/>
          </a:stretch>
        </p:blipFill>
        <p:spPr>
          <a:xfrm>
            <a:off x="757644" y="1700809"/>
            <a:ext cx="5204365" cy="4941864"/>
          </a:xfrm>
          <a:prstGeom prst="rect">
            <a:avLst/>
          </a:prstGeom>
        </p:spPr>
      </p:pic>
    </p:spTree>
    <p:extLst>
      <p:ext uri="{BB962C8B-B14F-4D97-AF65-F5344CB8AC3E}">
        <p14:creationId xmlns:p14="http://schemas.microsoft.com/office/powerpoint/2010/main" val="285929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8A0435-9CB7-4297-A30B-6E953D5FF2A7}"/>
              </a:ext>
            </a:extLst>
          </p:cNvPr>
          <p:cNvSpPr>
            <a:spLocks noGrp="1"/>
          </p:cNvSpPr>
          <p:nvPr>
            <p:ph idx="1"/>
          </p:nvPr>
        </p:nvSpPr>
        <p:spPr>
          <a:xfrm>
            <a:off x="251520" y="404664"/>
            <a:ext cx="8280920" cy="6192688"/>
          </a:xfrm>
        </p:spPr>
        <p:txBody>
          <a:bodyPr/>
          <a:lstStyle/>
          <a:p>
            <a:pPr>
              <a:lnSpc>
                <a:spcPct val="107000"/>
              </a:lnSpc>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¿Cómo envió una tarea desde mi celular?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Para enviar las actividades o tareas es importante seguir dos pasos: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Agregar </a:t>
            </a:r>
            <a:r>
              <a:rPr lang="es-MX" sz="2800" dirty="0">
                <a:effectLst/>
                <a:latin typeface="Calibri" panose="020F0502020204030204" pitchFamily="34" charset="0"/>
                <a:ea typeface="Calibri" panose="020F0502020204030204" pitchFamily="34" charset="0"/>
                <a:cs typeface="Times New Roman" panose="02020603050405020304" pitchFamily="18" charset="0"/>
              </a:rPr>
              <a:t>la tarea y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entregar</a:t>
            </a:r>
            <a:r>
              <a:rPr lang="es-MX" sz="2800" dirty="0">
                <a:effectLst/>
                <a:latin typeface="Calibri" panose="020F0502020204030204" pitchFamily="34" charset="0"/>
                <a:ea typeface="Calibri" panose="020F0502020204030204" pitchFamily="34" charset="0"/>
                <a:cs typeface="Times New Roman" panose="02020603050405020304" pitchFamily="18" charset="0"/>
              </a:rPr>
              <a:t>.</a:t>
            </a:r>
            <a:br>
              <a:rPr lang="es-MX" sz="2800" dirty="0">
                <a:effectLst/>
                <a:latin typeface="Calibri" panose="020F0502020204030204" pitchFamily="34" charset="0"/>
                <a:ea typeface="Calibri" panose="020F0502020204030204" pitchFamily="34" charset="0"/>
                <a:cs typeface="Times New Roman" panose="02020603050405020304" pitchFamily="18" charset="0"/>
              </a:rPr>
            </a:br>
            <a:br>
              <a:rPr lang="es-MX" sz="2800" dirty="0">
                <a:effectLst/>
                <a:latin typeface="Calibri" panose="020F0502020204030204" pitchFamily="34" charset="0"/>
                <a:ea typeface="Calibri" panose="020F0502020204030204" pitchFamily="34" charset="0"/>
                <a:cs typeface="Times New Roman" panose="02020603050405020304" pitchFamily="18" charset="0"/>
              </a:rPr>
            </a:br>
            <a:r>
              <a:rPr lang="es-MX" sz="2800" dirty="0">
                <a:effectLst/>
                <a:latin typeface="Calibri" panose="020F0502020204030204" pitchFamily="34" charset="0"/>
                <a:ea typeface="Calibri" panose="020F0502020204030204" pitchFamily="34" charset="0"/>
                <a:cs typeface="Times New Roman" panose="02020603050405020304" pitchFamily="18" charset="0"/>
              </a:rPr>
              <a:t>​</a:t>
            </a:r>
            <a:r>
              <a:rPr lang="es-MX" sz="2800" b="1" dirty="0">
                <a:effectLst/>
                <a:latin typeface="Calibri" panose="020F0502020204030204" pitchFamily="34" charset="0"/>
                <a:ea typeface="Calibri" panose="020F0502020204030204" pitchFamily="34" charset="0"/>
                <a:cs typeface="Times New Roman" panose="02020603050405020304" pitchFamily="18" charset="0"/>
              </a:rPr>
              <a:t>Primer paso - Agregar archivo adjunto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Primero elige la materia, y luego ve a la sección de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Trabajos</a:t>
            </a:r>
            <a:r>
              <a:rPr lang="es-MX" sz="2800" dirty="0">
                <a:effectLst/>
                <a:latin typeface="Calibri" panose="020F0502020204030204" pitchFamily="34" charset="0"/>
                <a:ea typeface="Calibri" panose="020F0502020204030204" pitchFamily="34" charset="0"/>
                <a:cs typeface="Times New Roman" panose="02020603050405020304" pitchFamily="18" charset="0"/>
              </a:rPr>
              <a:t>" y selecciona la actividad. Cuando te muestre la descripción de la actividad, en la parte de abajo viene una pestaña que debes deslizar hacia arriba para que te muestre la opción de "</a:t>
            </a:r>
            <a:r>
              <a:rPr lang="es-MX" sz="2800" b="1" dirty="0">
                <a:effectLst/>
                <a:latin typeface="Calibri" panose="020F0502020204030204" pitchFamily="34" charset="0"/>
                <a:ea typeface="Calibri" panose="020F0502020204030204" pitchFamily="34" charset="0"/>
                <a:cs typeface="Times New Roman" panose="02020603050405020304" pitchFamily="18" charset="0"/>
              </a:rPr>
              <a:t>+ Agregar archivo adjunto</a:t>
            </a:r>
            <a:r>
              <a:rPr lang="es-MX"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MX" dirty="0"/>
          </a:p>
        </p:txBody>
      </p:sp>
    </p:spTree>
    <p:extLst>
      <p:ext uri="{BB962C8B-B14F-4D97-AF65-F5344CB8AC3E}">
        <p14:creationId xmlns:p14="http://schemas.microsoft.com/office/powerpoint/2010/main" val="320610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F21DA58-5351-4A20-8F65-9DF580B9F30B}"/>
              </a:ext>
            </a:extLst>
          </p:cNvPr>
          <p:cNvPicPr>
            <a:picLocks noGrp="1" noChangeAspect="1"/>
          </p:cNvPicPr>
          <p:nvPr>
            <p:ph idx="1"/>
          </p:nvPr>
        </p:nvPicPr>
        <p:blipFill>
          <a:blip r:embed="rId2"/>
          <a:stretch>
            <a:fillRect/>
          </a:stretch>
        </p:blipFill>
        <p:spPr>
          <a:xfrm>
            <a:off x="251520" y="160504"/>
            <a:ext cx="2608574" cy="4636647"/>
          </a:xfrm>
          <a:prstGeom prst="rect">
            <a:avLst/>
          </a:prstGeom>
        </p:spPr>
      </p:pic>
      <p:pic>
        <p:nvPicPr>
          <p:cNvPr id="5" name="Imagen 4">
            <a:extLst>
              <a:ext uri="{FF2B5EF4-FFF2-40B4-BE49-F238E27FC236}">
                <a16:creationId xmlns:a16="http://schemas.microsoft.com/office/drawing/2014/main" id="{E487EF1C-97A7-4F58-A416-636ADB3DD0D5}"/>
              </a:ext>
            </a:extLst>
          </p:cNvPr>
          <p:cNvPicPr>
            <a:picLocks noChangeAspect="1"/>
          </p:cNvPicPr>
          <p:nvPr/>
        </p:nvPicPr>
        <p:blipFill>
          <a:blip r:embed="rId3"/>
          <a:stretch>
            <a:fillRect/>
          </a:stretch>
        </p:blipFill>
        <p:spPr>
          <a:xfrm>
            <a:off x="6162190" y="192264"/>
            <a:ext cx="2612528" cy="4636647"/>
          </a:xfrm>
          <a:prstGeom prst="rect">
            <a:avLst/>
          </a:prstGeom>
        </p:spPr>
      </p:pic>
      <p:pic>
        <p:nvPicPr>
          <p:cNvPr id="6" name="Imagen 5">
            <a:extLst>
              <a:ext uri="{FF2B5EF4-FFF2-40B4-BE49-F238E27FC236}">
                <a16:creationId xmlns:a16="http://schemas.microsoft.com/office/drawing/2014/main" id="{55EFABC2-A616-40B1-A386-9283F0DBEAF5}"/>
              </a:ext>
            </a:extLst>
          </p:cNvPr>
          <p:cNvPicPr>
            <a:picLocks noChangeAspect="1"/>
          </p:cNvPicPr>
          <p:nvPr/>
        </p:nvPicPr>
        <p:blipFill>
          <a:blip r:embed="rId4"/>
          <a:stretch>
            <a:fillRect/>
          </a:stretch>
        </p:blipFill>
        <p:spPr>
          <a:xfrm>
            <a:off x="2964638" y="3403405"/>
            <a:ext cx="2903506" cy="3454596"/>
          </a:xfrm>
          <a:prstGeom prst="rect">
            <a:avLst/>
          </a:prstGeom>
        </p:spPr>
      </p:pic>
    </p:spTree>
    <p:extLst>
      <p:ext uri="{BB962C8B-B14F-4D97-AF65-F5344CB8AC3E}">
        <p14:creationId xmlns:p14="http://schemas.microsoft.com/office/powerpoint/2010/main" val="60589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4D9A71-F3D1-415D-87C7-4527272AD149}"/>
              </a:ext>
            </a:extLst>
          </p:cNvPr>
          <p:cNvSpPr>
            <a:spLocks noGrp="1"/>
          </p:cNvSpPr>
          <p:nvPr>
            <p:ph idx="1"/>
          </p:nvPr>
        </p:nvSpPr>
        <p:spPr>
          <a:xfrm>
            <a:off x="251520" y="260648"/>
            <a:ext cx="8496944" cy="6336704"/>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En el siguiente paso debes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elegir el archivo</a:t>
            </a:r>
            <a:r>
              <a:rPr lang="es-MX" sz="1800" dirty="0">
                <a:effectLst/>
                <a:latin typeface="Calibri" panose="020F0502020204030204" pitchFamily="34" charset="0"/>
                <a:ea typeface="Calibri" panose="020F0502020204030204" pitchFamily="34" charset="0"/>
                <a:cs typeface="Times New Roman" panose="02020603050405020304" pitchFamily="18" charset="0"/>
              </a:rPr>
              <a:t> que vas a agregar/añadir, o también puedes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tomar una foto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tu trabajo e incluso puedes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grabar un video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MX" dirty="0"/>
          </a:p>
        </p:txBody>
      </p:sp>
      <p:pic>
        <p:nvPicPr>
          <p:cNvPr id="4" name="Imagen 3">
            <a:extLst>
              <a:ext uri="{FF2B5EF4-FFF2-40B4-BE49-F238E27FC236}">
                <a16:creationId xmlns:a16="http://schemas.microsoft.com/office/drawing/2014/main" id="{8A36D79E-07B9-4DA2-B8F1-278D1075C96E}"/>
              </a:ext>
            </a:extLst>
          </p:cNvPr>
          <p:cNvPicPr>
            <a:picLocks noChangeAspect="1"/>
          </p:cNvPicPr>
          <p:nvPr/>
        </p:nvPicPr>
        <p:blipFill>
          <a:blip r:embed="rId2"/>
          <a:stretch>
            <a:fillRect/>
          </a:stretch>
        </p:blipFill>
        <p:spPr>
          <a:xfrm>
            <a:off x="2555776" y="908720"/>
            <a:ext cx="3262862" cy="5800643"/>
          </a:xfrm>
          <a:prstGeom prst="rect">
            <a:avLst/>
          </a:prstGeom>
        </p:spPr>
      </p:pic>
    </p:spTree>
    <p:extLst>
      <p:ext uri="{BB962C8B-B14F-4D97-AF65-F5344CB8AC3E}">
        <p14:creationId xmlns:p14="http://schemas.microsoft.com/office/powerpoint/2010/main" val="159317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01E51A-746B-4F1E-AB50-A476BB19B7A4}"/>
              </a:ext>
            </a:extLst>
          </p:cNvPr>
          <p:cNvSpPr>
            <a:spLocks noGrp="1"/>
          </p:cNvSpPr>
          <p:nvPr>
            <p:ph idx="1"/>
          </p:nvPr>
        </p:nvSpPr>
        <p:spPr>
          <a:xfrm>
            <a:off x="251520" y="239744"/>
            <a:ext cx="8424936" cy="6408712"/>
          </a:xfrm>
        </p:spPr>
        <p:txBody>
          <a:bodyPr/>
          <a:lstStyle/>
          <a:p>
            <a:pPr>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Segundo paso - Entregar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Ya que tengas todos tus archivos cargados, ahora debes darle presionar al botón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Entregar</a:t>
            </a:r>
            <a:r>
              <a:rPr lang="es-MX" sz="1800" dirty="0">
                <a:effectLst/>
                <a:latin typeface="Calibri" panose="020F0502020204030204" pitchFamily="34" charset="0"/>
                <a:ea typeface="Calibri" panose="020F0502020204030204" pitchFamily="34" charset="0"/>
                <a:cs typeface="Times New Roman" panose="02020603050405020304" pitchFamily="18" charset="0"/>
              </a:rPr>
              <a:t>" para que tu maestro lo reciba y lo califique.</a:t>
            </a:r>
          </a:p>
          <a:p>
            <a:endParaRPr lang="es-MX" dirty="0"/>
          </a:p>
        </p:txBody>
      </p:sp>
      <p:pic>
        <p:nvPicPr>
          <p:cNvPr id="4" name="Imagen 3">
            <a:extLst>
              <a:ext uri="{FF2B5EF4-FFF2-40B4-BE49-F238E27FC236}">
                <a16:creationId xmlns:a16="http://schemas.microsoft.com/office/drawing/2014/main" id="{9D5A8138-2B4F-4361-9589-6E31EC74D1FA}"/>
              </a:ext>
            </a:extLst>
          </p:cNvPr>
          <p:cNvPicPr>
            <a:picLocks noChangeAspect="1"/>
          </p:cNvPicPr>
          <p:nvPr/>
        </p:nvPicPr>
        <p:blipFill>
          <a:blip r:embed="rId2"/>
          <a:stretch>
            <a:fillRect/>
          </a:stretch>
        </p:blipFill>
        <p:spPr>
          <a:xfrm>
            <a:off x="2267744" y="1484783"/>
            <a:ext cx="4024232" cy="5139519"/>
          </a:xfrm>
          <a:prstGeom prst="rect">
            <a:avLst/>
          </a:prstGeom>
        </p:spPr>
      </p:pic>
    </p:spTree>
    <p:extLst>
      <p:ext uri="{BB962C8B-B14F-4D97-AF65-F5344CB8AC3E}">
        <p14:creationId xmlns:p14="http://schemas.microsoft.com/office/powerpoint/2010/main" val="108031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17364E-09A1-4497-A976-29C442F4AF1D}"/>
              </a:ext>
            </a:extLst>
          </p:cNvPr>
          <p:cNvSpPr>
            <a:spLocks noGrp="1"/>
          </p:cNvSpPr>
          <p:nvPr>
            <p:ph idx="1"/>
          </p:nvPr>
        </p:nvSpPr>
        <p:spPr>
          <a:xfrm>
            <a:off x="251520" y="260648"/>
            <a:ext cx="8496944" cy="6192688"/>
          </a:xfrm>
        </p:spPr>
        <p:txBody>
          <a:bodyPr/>
          <a:lstStyle/>
          <a:p>
            <a:pPr>
              <a:lnSpc>
                <a:spcPct val="107000"/>
              </a:lnSpc>
              <a:spcAft>
                <a:spcPts val="800"/>
              </a:spcAft>
            </a:pPr>
            <a:r>
              <a:rPr lang="es-MX" sz="3200" b="1" dirty="0">
                <a:effectLst/>
                <a:latin typeface="Calibri" panose="020F0502020204030204" pitchFamily="34" charset="0"/>
                <a:ea typeface="Calibri" panose="020F0502020204030204" pitchFamily="34" charset="0"/>
                <a:cs typeface="Calibri" panose="020F0502020204030204" pitchFamily="34" charset="0"/>
              </a:rPr>
              <a:t>Si mi hijo está usando Google Classroom, ¿cómo puedo asegurarme de que no esté perdiendo el tiempo haciendo otras cosas?</a:t>
            </a:r>
            <a:endParaRPr lang="es-MX" sz="3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MX" sz="3200" dirty="0">
                <a:effectLst/>
                <a:latin typeface="Calibri" panose="020F0502020204030204" pitchFamily="34" charset="0"/>
                <a:ea typeface="Calibri" panose="020F0502020204030204" pitchFamily="34" charset="0"/>
                <a:cs typeface="Calibri" panose="020F0502020204030204" pitchFamily="34" charset="0"/>
              </a:rPr>
              <a:t>Además de supervisar a tu hijo(a) ocasionalmente, tienes muy pocas opciones tecnológicas. No hay nada que impida a los alumnos(as) abrir otras pestañas, como redes sociales y perder el tiempo, por eso es importante supervisar siempre lo que está haciendo tu hijo(a).</a:t>
            </a:r>
          </a:p>
          <a:p>
            <a:endParaRPr lang="es-MX" dirty="0"/>
          </a:p>
        </p:txBody>
      </p:sp>
    </p:spTree>
    <p:extLst>
      <p:ext uri="{BB962C8B-B14F-4D97-AF65-F5344CB8AC3E}">
        <p14:creationId xmlns:p14="http://schemas.microsoft.com/office/powerpoint/2010/main" val="5114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 y="72008"/>
            <a:ext cx="9013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395536" y="27856"/>
            <a:ext cx="8229600" cy="922114"/>
          </a:xfrm>
        </p:spPr>
        <p:txBody>
          <a:bodyPr/>
          <a:lstStyle/>
          <a:p>
            <a:r>
              <a:rPr lang="es-MX" dirty="0"/>
              <a:t>PUNTOS DE NUESTRA REUNIÓN </a:t>
            </a:r>
          </a:p>
        </p:txBody>
      </p:sp>
      <p:sp>
        <p:nvSpPr>
          <p:cNvPr id="3" name="2 Marcador de contenido"/>
          <p:cNvSpPr>
            <a:spLocks noGrp="1"/>
          </p:cNvSpPr>
          <p:nvPr>
            <p:ph idx="1"/>
          </p:nvPr>
        </p:nvSpPr>
        <p:spPr>
          <a:xfrm>
            <a:off x="457200" y="908720"/>
            <a:ext cx="8507288" cy="5904656"/>
          </a:xfrm>
        </p:spPr>
        <p:txBody>
          <a:bodyPr>
            <a:normAutofit/>
          </a:bodyPr>
          <a:lstStyle/>
          <a:p>
            <a:pPr marL="514350" indent="-514350" algn="just">
              <a:buAutoNum type="arabicPeriod"/>
            </a:pPr>
            <a:r>
              <a:rPr lang="es-MX" sz="2000" dirty="0">
                <a:solidFill>
                  <a:srgbClr val="FFFF00"/>
                </a:solidFill>
              </a:rPr>
              <a:t>Como ingresar a Classroom </a:t>
            </a:r>
          </a:p>
          <a:p>
            <a:pPr marL="514350" indent="-514350" algn="just">
              <a:buAutoNum type="arabicPeriod"/>
            </a:pPr>
            <a:r>
              <a:rPr lang="es-MX" sz="2000" dirty="0">
                <a:solidFill>
                  <a:srgbClr val="FFFF00"/>
                </a:solidFill>
              </a:rPr>
              <a:t>Revisar que el tablero sea el correcto de acuerdo a cada asignatura y profesor</a:t>
            </a:r>
          </a:p>
          <a:p>
            <a:pPr marL="514350" indent="-514350" algn="just">
              <a:buAutoNum type="arabicPeriod"/>
            </a:pPr>
            <a:r>
              <a:rPr lang="es-MX" sz="2000" dirty="0">
                <a:solidFill>
                  <a:srgbClr val="FFFF00"/>
                </a:solidFill>
              </a:rPr>
              <a:t>Como revisar la lista de cotejo de cada asignatura</a:t>
            </a:r>
          </a:p>
          <a:p>
            <a:pPr marL="514350" indent="-514350" algn="just">
              <a:buAutoNum type="arabicPeriod"/>
            </a:pPr>
            <a:r>
              <a:rPr lang="es-MX" sz="2000" dirty="0">
                <a:solidFill>
                  <a:srgbClr val="FFFF00"/>
                </a:solidFill>
              </a:rPr>
              <a:t>Como ingresar las actividades de aprendizaje a  cada asignatura </a:t>
            </a:r>
          </a:p>
          <a:p>
            <a:pPr marL="514350" indent="-514350" algn="just">
              <a:buAutoNum type="arabicPeriod"/>
            </a:pPr>
            <a:r>
              <a:rPr lang="es-MX" sz="2000" dirty="0">
                <a:solidFill>
                  <a:srgbClr val="FFFF00"/>
                </a:solidFill>
              </a:rPr>
              <a:t>Revisar que el alumno haya adjuntado el archivo de acuerdo a la asignatura y verificar que haya sido entregado, respetando fecha y horario establecido </a:t>
            </a:r>
          </a:p>
          <a:p>
            <a:pPr marL="514350" indent="-514350" algn="just">
              <a:buAutoNum type="arabicPeriod"/>
            </a:pPr>
            <a:r>
              <a:rPr lang="es-MX" sz="2000" dirty="0">
                <a:solidFill>
                  <a:srgbClr val="FFFF00"/>
                </a:solidFill>
              </a:rPr>
              <a:t>Estar pendientes de las observaciones y evaluación que realiza cada docente  </a:t>
            </a:r>
          </a:p>
        </p:txBody>
      </p:sp>
    </p:spTree>
    <p:extLst>
      <p:ext uri="{BB962C8B-B14F-4D97-AF65-F5344CB8AC3E}">
        <p14:creationId xmlns:p14="http://schemas.microsoft.com/office/powerpoint/2010/main" val="421934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926" y="188640"/>
            <a:ext cx="8229600" cy="778098"/>
          </a:xfrm>
        </p:spPr>
        <p:txBody>
          <a:bodyPr/>
          <a:lstStyle/>
          <a:p>
            <a:r>
              <a:rPr lang="es-MX" dirty="0"/>
              <a:t>CORRESPONSABILIDAD ESCOLAR  </a:t>
            </a:r>
          </a:p>
        </p:txBody>
      </p:sp>
      <p:sp>
        <p:nvSpPr>
          <p:cNvPr id="3" name="2 Marcador de contenido"/>
          <p:cNvSpPr>
            <a:spLocks noGrp="1"/>
          </p:cNvSpPr>
          <p:nvPr>
            <p:ph idx="1"/>
          </p:nvPr>
        </p:nvSpPr>
        <p:spPr>
          <a:xfrm>
            <a:off x="395536" y="980728"/>
            <a:ext cx="8291264" cy="2772366"/>
          </a:xfrm>
        </p:spPr>
        <p:txBody>
          <a:bodyPr>
            <a:normAutofit/>
          </a:bodyPr>
          <a:lstStyle/>
          <a:p>
            <a:pPr marL="0" indent="0" algn="just">
              <a:buNone/>
            </a:pPr>
            <a:r>
              <a:rPr lang="es-MX" dirty="0"/>
              <a:t>Es el reparto justo y equitativo de responsabilidades, académicas y educativas con el fin de llevar un registro puntual y efectivo de las tareas, actividades, notas, observaciones, sugerencias y evaluaciones.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18419" b="57686"/>
          <a:stretch/>
        </p:blipFill>
        <p:spPr bwMode="auto">
          <a:xfrm>
            <a:off x="539552" y="4149080"/>
            <a:ext cx="4320480" cy="21905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80257"/>
            <a:ext cx="3245346" cy="32453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249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8DCBBA9-46A6-4584-8C3D-252B5EACDE2F}"/>
              </a:ext>
            </a:extLst>
          </p:cNvPr>
          <p:cNvPicPr>
            <a:picLocks noGrp="1" noChangeAspect="1"/>
          </p:cNvPicPr>
          <p:nvPr>
            <p:ph idx="1"/>
          </p:nvPr>
        </p:nvPicPr>
        <p:blipFill rotWithShape="1">
          <a:blip r:embed="rId2"/>
          <a:srcRect l="15906" r="16209"/>
          <a:stretch/>
        </p:blipFill>
        <p:spPr>
          <a:xfrm>
            <a:off x="447347" y="639307"/>
            <a:ext cx="8387203" cy="5312603"/>
          </a:xfrm>
          <a:prstGeom prst="rect">
            <a:avLst/>
          </a:prstGeom>
        </p:spPr>
      </p:pic>
    </p:spTree>
    <p:extLst>
      <p:ext uri="{BB962C8B-B14F-4D97-AF65-F5344CB8AC3E}">
        <p14:creationId xmlns:p14="http://schemas.microsoft.com/office/powerpoint/2010/main" val="84251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5B3B896F-9214-45BF-9CDE-BAAF808B818F}"/>
              </a:ext>
            </a:extLst>
          </p:cNvPr>
          <p:cNvSpPr>
            <a:spLocks noGrp="1"/>
          </p:cNvSpPr>
          <p:nvPr>
            <p:ph idx="1"/>
          </p:nvPr>
        </p:nvSpPr>
        <p:spPr>
          <a:xfrm>
            <a:off x="554829" y="263130"/>
            <a:ext cx="6798471" cy="5182093"/>
          </a:xfrm>
        </p:spPr>
        <p:txBody>
          <a:bodyPr>
            <a:noAutofit/>
          </a:bodyPr>
          <a:lstStyle/>
          <a:p>
            <a:pPr marL="0" indent="0">
              <a:buNone/>
            </a:pPr>
            <a:r>
              <a:rPr lang="es-MX" sz="3200" dirty="0">
                <a:latin typeface="Comic Sans MS" panose="030F0702030302020204" pitchFamily="66" charset="0"/>
              </a:rPr>
              <a:t>Google Classroom es una herramienta con el objetivo de organizar y mejorar la comunicación entre profesores y alumnos durante el periodo de aislamiento, debido a la contingencia de salud generada por el COVID-19 en México. A continuación vamos a ver cuáles son las preguntas más comunes sobre esta nueva aula virtual.</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22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34A02F2-A5D5-4FEC-93F0-823DE3504CD1}"/>
              </a:ext>
            </a:extLst>
          </p:cNvPr>
          <p:cNvPicPr>
            <a:picLocks noGrp="1" noChangeAspect="1"/>
          </p:cNvPicPr>
          <p:nvPr>
            <p:ph idx="1"/>
          </p:nvPr>
        </p:nvPicPr>
        <p:blipFill>
          <a:blip r:embed="rId2"/>
          <a:stretch>
            <a:fillRect/>
          </a:stretch>
        </p:blipFill>
        <p:spPr>
          <a:xfrm>
            <a:off x="467544" y="459740"/>
            <a:ext cx="7995406" cy="5201508"/>
          </a:xfrm>
        </p:spPr>
      </p:pic>
    </p:spTree>
    <p:extLst>
      <p:ext uri="{BB962C8B-B14F-4D97-AF65-F5344CB8AC3E}">
        <p14:creationId xmlns:p14="http://schemas.microsoft.com/office/powerpoint/2010/main" val="253387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DC2303-59EF-4CAD-A07D-5B04C243FB3C}"/>
              </a:ext>
            </a:extLst>
          </p:cNvPr>
          <p:cNvSpPr>
            <a:spLocks noGrp="1"/>
          </p:cNvSpPr>
          <p:nvPr>
            <p:ph idx="1"/>
          </p:nvPr>
        </p:nvSpPr>
        <p:spPr>
          <a:xfrm>
            <a:off x="251520" y="260648"/>
            <a:ext cx="7416824" cy="6192688"/>
          </a:xfrm>
        </p:spPr>
        <p:txBody>
          <a:bodyPr>
            <a:normAutofit/>
          </a:bodyPr>
          <a:lstStyle/>
          <a:p>
            <a:pPr>
              <a:lnSpc>
                <a:spcPct val="107000"/>
              </a:lnSpc>
              <a:spcAft>
                <a:spcPts val="80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¿Qué necesito para usar Google Classroom?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2400" dirty="0">
                <a:effectLst/>
                <a:latin typeface="Calibri" panose="020F0502020204030204" pitchFamily="34" charset="0"/>
                <a:ea typeface="Calibri" panose="020F0502020204030204" pitchFamily="34" charset="0"/>
                <a:cs typeface="Times New Roman" panose="02020603050405020304" pitchFamily="18" charset="0"/>
              </a:rPr>
              <a:t>Todas las opciones de esta herramienta están asociadas a una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cuenta de correo</a:t>
            </a:r>
            <a:r>
              <a:rPr lang="es-MX" sz="2400" dirty="0">
                <a:effectLst/>
                <a:latin typeface="Calibri" panose="020F0502020204030204" pitchFamily="34" charset="0"/>
                <a:ea typeface="Calibri" panose="020F0502020204030204" pitchFamily="34" charset="0"/>
                <a:cs typeface="Times New Roman" panose="02020603050405020304" pitchFamily="18" charset="0"/>
              </a:rPr>
              <a:t> , de manera que tanto el profesor como los estudiantes deberán tener su cuenta que actuará como su identificador.</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br>
              <a:rPr lang="es-MX" sz="2400" dirty="0">
                <a:effectLst/>
                <a:latin typeface="Calibri" panose="020F0502020204030204" pitchFamily="34" charset="0"/>
                <a:ea typeface="Calibri" panose="020F0502020204030204" pitchFamily="34" charset="0"/>
                <a:cs typeface="Times New Roman" panose="02020603050405020304" pitchFamily="18" charset="0"/>
              </a:rPr>
            </a:br>
            <a:r>
              <a:rPr lang="es-MX" sz="2400" dirty="0">
                <a:effectLst/>
                <a:latin typeface="Calibri" panose="020F0502020204030204" pitchFamily="34" charset="0"/>
                <a:ea typeface="Calibri" panose="020F0502020204030204" pitchFamily="34" charset="0"/>
                <a:cs typeface="Times New Roman" panose="02020603050405020304" pitchFamily="18" charset="0"/>
              </a:rPr>
              <a:t>Cada alumno debe recibir a través de su maestro o autoridad educativa una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cuenta de correo y su contraseña</a:t>
            </a:r>
            <a:r>
              <a:rPr lang="es-MX" sz="2400" dirty="0">
                <a:effectLst/>
                <a:latin typeface="Calibri" panose="020F0502020204030204" pitchFamily="34" charset="0"/>
                <a:ea typeface="Calibri" panose="020F0502020204030204" pitchFamily="34" charset="0"/>
                <a:cs typeface="Times New Roman" panose="02020603050405020304" pitchFamily="18" charset="0"/>
              </a:rPr>
              <a:t> para empezar a usar Google Classroom. Dicha cuenta consta de dos elementos y están separadas entre ellas por el carácter @ (arroba).</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2400" b="1" i="1" dirty="0">
                <a:latin typeface="Calibri" panose="020F0502020204030204" pitchFamily="34" charset="0"/>
                <a:ea typeface="Calibri" panose="020F0502020204030204" pitchFamily="34" charset="0"/>
                <a:cs typeface="Times New Roman" panose="02020603050405020304" pitchFamily="18" charset="0"/>
              </a:rPr>
              <a:t>Dominio de la Secundaria Técnica 44 “ACAMAPICHTLI”</a:t>
            </a:r>
          </a:p>
          <a:p>
            <a:r>
              <a:rPr lang="es-MX" sz="2400" b="1" i="1" dirty="0">
                <a:effectLst/>
                <a:latin typeface="Calibri" panose="020F0502020204030204" pitchFamily="34" charset="0"/>
                <a:ea typeface="Calibri" panose="020F0502020204030204" pitchFamily="34" charset="0"/>
                <a:cs typeface="Times New Roman" panose="02020603050405020304" pitchFamily="18" charset="0"/>
              </a:rPr>
              <a:t>@secundariatecnica44acamapichtli.com</a:t>
            </a:r>
          </a:p>
          <a:p>
            <a:endParaRPr lang="es-MX" sz="2400" dirty="0"/>
          </a:p>
        </p:txBody>
      </p:sp>
    </p:spTree>
    <p:extLst>
      <p:ext uri="{BB962C8B-B14F-4D97-AF65-F5344CB8AC3E}">
        <p14:creationId xmlns:p14="http://schemas.microsoft.com/office/powerpoint/2010/main" val="264554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F1809C-2D39-421C-9463-C15403F7EFC2}"/>
              </a:ext>
            </a:extLst>
          </p:cNvPr>
          <p:cNvSpPr>
            <a:spLocks noGrp="1"/>
          </p:cNvSpPr>
          <p:nvPr>
            <p:ph idx="1"/>
          </p:nvPr>
        </p:nvSpPr>
        <p:spPr>
          <a:xfrm>
            <a:off x="179512" y="404664"/>
            <a:ext cx="7200800" cy="5616624"/>
          </a:xfrm>
        </p:spPr>
        <p:txBody>
          <a:bodyPr>
            <a:normAutofit/>
          </a:bodyPr>
          <a:lstStyle/>
          <a:p>
            <a:pPr>
              <a:lnSpc>
                <a:spcPct val="107000"/>
              </a:lnSpc>
              <a:spcAft>
                <a:spcPts val="800"/>
              </a:spcAft>
            </a:pPr>
            <a:r>
              <a:rPr lang="es-MX" sz="3200" b="1" dirty="0">
                <a:effectLst/>
                <a:latin typeface="Calibri" panose="020F0502020204030204" pitchFamily="34" charset="0"/>
                <a:ea typeface="Calibri" panose="020F0502020204030204" pitchFamily="34" charset="0"/>
                <a:cs typeface="Times New Roman" panose="02020603050405020304" pitchFamily="18" charset="0"/>
              </a:rPr>
              <a:t>¿Cómo usar Google Classroom?</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r>
              <a:rPr lang="es-MX" sz="3200" dirty="0">
                <a:effectLst/>
                <a:latin typeface="Calibri" panose="020F0502020204030204" pitchFamily="34" charset="0"/>
                <a:ea typeface="Calibri" panose="020F0502020204030204" pitchFamily="34" charset="0"/>
                <a:cs typeface="Times New Roman" panose="02020603050405020304" pitchFamily="18" charset="0"/>
              </a:rPr>
              <a:t>Los alumnos pueden acceder a Google Classroom desde cualquier lugar con su computadora a través  de su navegador de Internet (Ej. Google Chrome) en la siguiente dirección de internet </a:t>
            </a:r>
            <a:r>
              <a:rPr lang="es-MX"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classroom.google.com</a:t>
            </a:r>
            <a:r>
              <a:rPr lang="es-MX" sz="3200" dirty="0">
                <a:effectLst/>
                <a:latin typeface="Calibri" panose="020F0502020204030204" pitchFamily="34" charset="0"/>
                <a:ea typeface="Calibri" panose="020F0502020204030204" pitchFamily="34" charset="0"/>
                <a:cs typeface="Times New Roman" panose="02020603050405020304" pitchFamily="18" charset="0"/>
              </a:rPr>
              <a:t>, otra opción puede ser a través de sus teléfonos o </a:t>
            </a:r>
            <a:r>
              <a:rPr lang="es-MX" sz="3200" dirty="0" err="1">
                <a:effectLst/>
                <a:latin typeface="Calibri" panose="020F0502020204030204" pitchFamily="34" charset="0"/>
                <a:ea typeface="Calibri" panose="020F0502020204030204" pitchFamily="34" charset="0"/>
                <a:cs typeface="Times New Roman" panose="02020603050405020304" pitchFamily="18" charset="0"/>
              </a:rPr>
              <a:t>tablets</a:t>
            </a:r>
            <a:r>
              <a:rPr lang="es-MX" sz="3200" dirty="0">
                <a:effectLst/>
                <a:latin typeface="Calibri" panose="020F0502020204030204" pitchFamily="34" charset="0"/>
                <a:ea typeface="Calibri" panose="020F0502020204030204" pitchFamily="34" charset="0"/>
                <a:cs typeface="Times New Roman" panose="02020603050405020304" pitchFamily="18" charset="0"/>
              </a:rPr>
              <a:t>, descargando la aplicación de </a:t>
            </a:r>
            <a:r>
              <a:rPr lang="es-MX"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Classroom</a:t>
            </a:r>
            <a:r>
              <a:rPr lang="es-MX" sz="3200" dirty="0">
                <a:effectLst/>
                <a:latin typeface="Calibri" panose="020F050202020403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Tree>
    <p:extLst>
      <p:ext uri="{BB962C8B-B14F-4D97-AF65-F5344CB8AC3E}">
        <p14:creationId xmlns:p14="http://schemas.microsoft.com/office/powerpoint/2010/main" val="10469679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65</TotalTime>
  <Words>1308</Words>
  <Application>Microsoft Office PowerPoint</Application>
  <PresentationFormat>Presentación en pantalla (4:3)</PresentationFormat>
  <Paragraphs>64</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Comic Sans MS</vt:lpstr>
      <vt:lpstr>Trebuchet MS</vt:lpstr>
      <vt:lpstr>Wingdings 3</vt:lpstr>
      <vt:lpstr>Faceta</vt:lpstr>
      <vt:lpstr>ESCUELA SECUNDARIA TÉCNICA No 44 “ACAMAPICHTLI”</vt:lpstr>
      <vt:lpstr>PROPÓSITO DE NUESTRA REUNIÓN </vt:lpstr>
      <vt:lpstr>PUNTOS DE NUESTRA REUNIÓN </vt:lpstr>
      <vt:lpstr>CORRESPONSABILIDAD ESCOLAR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SECUNDARIA TÉCNICA No 44 “ACAMAPICHTLI”</dc:title>
  <dc:creator>EDGAR HE</dc:creator>
  <cp:lastModifiedBy>EDGAR HE</cp:lastModifiedBy>
  <cp:revision>1</cp:revision>
  <dcterms:created xsi:type="dcterms:W3CDTF">2020-12-01T20:02:17Z</dcterms:created>
  <dcterms:modified xsi:type="dcterms:W3CDTF">2021-08-27T16:33:50Z</dcterms:modified>
</cp:coreProperties>
</file>